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5" r:id="rId3"/>
    <p:sldId id="257" r:id="rId4"/>
    <p:sldId id="267" r:id="rId5"/>
    <p:sldId id="258" r:id="rId6"/>
    <p:sldId id="276" r:id="rId7"/>
    <p:sldId id="266" r:id="rId8"/>
    <p:sldId id="273" r:id="rId9"/>
    <p:sldId id="261" r:id="rId10"/>
    <p:sldId id="262" r:id="rId11"/>
    <p:sldId id="263" r:id="rId12"/>
    <p:sldId id="264" r:id="rId13"/>
    <p:sldId id="268" r:id="rId14"/>
    <p:sldId id="270" r:id="rId15"/>
    <p:sldId id="265" r:id="rId16"/>
    <p:sldId id="271" r:id="rId17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4145" autoAdjust="0"/>
    <p:restoredTop sz="94728" autoAdjust="0"/>
  </p:normalViewPr>
  <p:slideViewPr>
    <p:cSldViewPr>
      <p:cViewPr>
        <p:scale>
          <a:sx n="55" d="100"/>
          <a:sy n="55" d="100"/>
        </p:scale>
        <p:origin x="-2046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5093BE-069D-44F0-82E3-B05534EAD9D7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2EFA34-91EF-4A72-986C-D4060A0A3244}">
      <dgm:prSet phldrT="[Text]" custT="1"/>
      <dgm:spPr/>
      <dgm:t>
        <a:bodyPr/>
        <a:lstStyle/>
        <a:p>
          <a:r>
            <a:rPr lang="en-US" sz="2400" b="1" dirty="0" smtClean="0"/>
            <a:t>Ecosystem</a:t>
          </a:r>
          <a:r>
            <a:rPr lang="en-US" sz="3200" b="1" dirty="0" smtClean="0"/>
            <a:t> </a:t>
          </a:r>
          <a:br>
            <a:rPr lang="en-US" sz="3200" b="1" dirty="0" smtClean="0"/>
          </a:br>
          <a:endParaRPr lang="en-US" sz="2000" b="1" dirty="0"/>
        </a:p>
      </dgm:t>
    </dgm:pt>
    <dgm:pt modelId="{34F9B8A0-869A-4C04-99FF-1C1F46003F3B}" type="parTrans" cxnId="{B493446A-D7B0-4990-8042-20B4C1DBC866}">
      <dgm:prSet/>
      <dgm:spPr/>
      <dgm:t>
        <a:bodyPr/>
        <a:lstStyle/>
        <a:p>
          <a:endParaRPr lang="en-US"/>
        </a:p>
      </dgm:t>
    </dgm:pt>
    <dgm:pt modelId="{3A40F002-30B5-461E-9A7F-487048DF9C5A}" type="sibTrans" cxnId="{B493446A-D7B0-4990-8042-20B4C1DBC866}">
      <dgm:prSet/>
      <dgm:spPr/>
      <dgm:t>
        <a:bodyPr/>
        <a:lstStyle/>
        <a:p>
          <a:endParaRPr lang="en-US"/>
        </a:p>
      </dgm:t>
    </dgm:pt>
    <dgm:pt modelId="{F8229E52-9468-4843-9C4C-CB7D9173D3F0}">
      <dgm:prSet phldrT="[Text]" custT="1"/>
      <dgm:spPr/>
      <dgm:t>
        <a:bodyPr/>
        <a:lstStyle/>
        <a:p>
          <a:r>
            <a:rPr lang="en-US" sz="1800" b="1" dirty="0" smtClean="0"/>
            <a:t>Appropriate Technology</a:t>
          </a:r>
          <a:endParaRPr lang="en-US" sz="1800" b="1" dirty="0"/>
        </a:p>
      </dgm:t>
    </dgm:pt>
    <dgm:pt modelId="{0CE520E5-68F1-44D2-A67A-79E0853E06ED}" type="parTrans" cxnId="{A86F89EF-144A-4E18-A051-7EFEE79341B7}">
      <dgm:prSet/>
      <dgm:spPr/>
      <dgm:t>
        <a:bodyPr/>
        <a:lstStyle/>
        <a:p>
          <a:endParaRPr lang="en-US"/>
        </a:p>
      </dgm:t>
    </dgm:pt>
    <dgm:pt modelId="{3823EF4A-340D-4043-BBE8-D85AA8455EB2}" type="sibTrans" cxnId="{A86F89EF-144A-4E18-A051-7EFEE79341B7}">
      <dgm:prSet/>
      <dgm:spPr/>
      <dgm:t>
        <a:bodyPr/>
        <a:lstStyle/>
        <a:p>
          <a:endParaRPr lang="en-US"/>
        </a:p>
      </dgm:t>
    </dgm:pt>
    <dgm:pt modelId="{2E052DCB-3736-4E9B-9DF0-80CD1BD3CDF8}">
      <dgm:prSet phldrT="[Text]" custT="1"/>
      <dgm:spPr/>
      <dgm:t>
        <a:bodyPr/>
        <a:lstStyle/>
        <a:p>
          <a:r>
            <a:rPr lang="en-US" sz="1800" b="1" dirty="0" smtClean="0"/>
            <a:t>Innovative Financing</a:t>
          </a:r>
          <a:endParaRPr lang="en-US" sz="1800" b="1" dirty="0"/>
        </a:p>
      </dgm:t>
    </dgm:pt>
    <dgm:pt modelId="{4EC9AB11-8D5D-4B09-8462-31322DAFCC03}" type="parTrans" cxnId="{B2CAAF1D-B6E4-4074-8836-17F9486DEAF9}">
      <dgm:prSet/>
      <dgm:spPr/>
      <dgm:t>
        <a:bodyPr/>
        <a:lstStyle/>
        <a:p>
          <a:endParaRPr lang="en-US"/>
        </a:p>
      </dgm:t>
    </dgm:pt>
    <dgm:pt modelId="{EE3FDA29-7DC3-4811-A566-2E791DC3964F}" type="sibTrans" cxnId="{B2CAAF1D-B6E4-4074-8836-17F9486DEAF9}">
      <dgm:prSet/>
      <dgm:spPr/>
      <dgm:t>
        <a:bodyPr/>
        <a:lstStyle/>
        <a:p>
          <a:endParaRPr lang="en-US"/>
        </a:p>
      </dgm:t>
    </dgm:pt>
    <dgm:pt modelId="{5BDE1303-0223-470D-A5B6-C1DAE7BE44D7}">
      <dgm:prSet phldrT="[Text]" custT="1"/>
      <dgm:spPr/>
      <dgm:t>
        <a:bodyPr/>
        <a:lstStyle/>
        <a:p>
          <a:r>
            <a:rPr lang="en-US" sz="1800" b="1" dirty="0" smtClean="0"/>
            <a:t>Local Skills</a:t>
          </a:r>
          <a:endParaRPr lang="en-US" sz="1800" b="1" dirty="0"/>
        </a:p>
      </dgm:t>
    </dgm:pt>
    <dgm:pt modelId="{4BDFAEAC-6C09-4A3E-BAB4-B9450C5AD6FF}" type="parTrans" cxnId="{5BA0E318-D122-4001-93EC-71BA7C083360}">
      <dgm:prSet/>
      <dgm:spPr/>
      <dgm:t>
        <a:bodyPr/>
        <a:lstStyle/>
        <a:p>
          <a:endParaRPr lang="en-US"/>
        </a:p>
      </dgm:t>
    </dgm:pt>
    <dgm:pt modelId="{379D5F48-4527-42BC-9342-E7EC66A3297A}" type="sibTrans" cxnId="{5BA0E318-D122-4001-93EC-71BA7C083360}">
      <dgm:prSet/>
      <dgm:spPr/>
      <dgm:t>
        <a:bodyPr/>
        <a:lstStyle/>
        <a:p>
          <a:endParaRPr lang="en-US"/>
        </a:p>
      </dgm:t>
    </dgm:pt>
    <dgm:pt modelId="{9D780602-18A8-4D10-96A3-E756D58DD0AE}">
      <dgm:prSet phldrT="[Text]" custT="1"/>
      <dgm:spPr/>
      <dgm:t>
        <a:bodyPr/>
        <a:lstStyle/>
        <a:p>
          <a:r>
            <a:rPr lang="en-US" sz="1800" b="1" dirty="0" smtClean="0"/>
            <a:t>Enabling Policy</a:t>
          </a:r>
          <a:endParaRPr lang="en-US" sz="1800" b="1" dirty="0"/>
        </a:p>
      </dgm:t>
    </dgm:pt>
    <dgm:pt modelId="{66D26861-AE42-474E-9E39-03066FBB555F}" type="parTrans" cxnId="{C50D3F8B-983F-4CEE-B7F2-E3847F5C580C}">
      <dgm:prSet/>
      <dgm:spPr/>
      <dgm:t>
        <a:bodyPr/>
        <a:lstStyle/>
        <a:p>
          <a:endParaRPr lang="en-US"/>
        </a:p>
      </dgm:t>
    </dgm:pt>
    <dgm:pt modelId="{9CB4C72E-C799-4D34-BA77-02200A3CE655}" type="sibTrans" cxnId="{C50D3F8B-983F-4CEE-B7F2-E3847F5C580C}">
      <dgm:prSet/>
      <dgm:spPr/>
      <dgm:t>
        <a:bodyPr/>
        <a:lstStyle/>
        <a:p>
          <a:endParaRPr lang="en-US"/>
        </a:p>
      </dgm:t>
    </dgm:pt>
    <dgm:pt modelId="{8EBE2E1A-FD8B-49AC-BB08-2EC9FAF996D7}" type="pres">
      <dgm:prSet presAssocID="{6F5093BE-069D-44F0-82E3-B05534EAD9D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1EC219-94D0-4743-BCA8-04C5732F6CDF}" type="pres">
      <dgm:prSet presAssocID="{6F5093BE-069D-44F0-82E3-B05534EAD9D7}" presName="radial" presStyleCnt="0">
        <dgm:presLayoutVars>
          <dgm:animLvl val="ctr"/>
        </dgm:presLayoutVars>
      </dgm:prSet>
      <dgm:spPr/>
    </dgm:pt>
    <dgm:pt modelId="{1AB56316-1971-4533-9505-1232FD1A850E}" type="pres">
      <dgm:prSet presAssocID="{6A2EFA34-91EF-4A72-986C-D4060A0A3244}" presName="centerShape" presStyleLbl="vennNode1" presStyleIdx="0" presStyleCnt="5" custScaleX="284089" custScaleY="150962"/>
      <dgm:spPr/>
      <dgm:t>
        <a:bodyPr/>
        <a:lstStyle/>
        <a:p>
          <a:endParaRPr lang="en-US"/>
        </a:p>
      </dgm:t>
    </dgm:pt>
    <dgm:pt modelId="{A7DD8944-67B9-466B-AD7D-AE3D30A4E9D6}" type="pres">
      <dgm:prSet presAssocID="{F8229E52-9468-4843-9C4C-CB7D9173D3F0}" presName="node" presStyleLbl="vennNode1" presStyleIdx="1" presStyleCnt="5" custScaleX="324117" custScaleY="162164" custRadScaleRad="74385" custRadScaleInc="15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B28FA-D752-4461-809F-94AE473EF730}" type="pres">
      <dgm:prSet presAssocID="{2E052DCB-3736-4E9B-9DF0-80CD1BD3CDF8}" presName="node" presStyleLbl="vennNode1" presStyleIdx="2" presStyleCnt="5" custScaleX="333193" custScaleY="214412" custRadScaleRad="142154" custRadScaleInc="-7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CDF2CF-5530-4B08-8443-2F748ECAE885}" type="pres">
      <dgm:prSet presAssocID="{5BDE1303-0223-470D-A5B6-C1DAE7BE44D7}" presName="node" presStyleLbl="vennNode1" presStyleIdx="3" presStyleCnt="5" custScaleX="236336" custScaleY="134541" custRadScaleRad="69755" custRadScaleInc="-20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18253-80A7-44D6-B560-1B4E828111D7}" type="pres">
      <dgm:prSet presAssocID="{9D780602-18A8-4D10-96A3-E756D58DD0AE}" presName="node" presStyleLbl="vennNode1" presStyleIdx="4" presStyleCnt="5" custScaleX="257964" custScaleY="189211" custRadScaleRad="131527" custRadScaleInc="-3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820B1D-6DD8-4C2F-984C-7A28E63081E1}" type="presOf" srcId="{5BDE1303-0223-470D-A5B6-C1DAE7BE44D7}" destId="{3DCDF2CF-5530-4B08-8443-2F748ECAE885}" srcOrd="0" destOrd="0" presId="urn:microsoft.com/office/officeart/2005/8/layout/radial3"/>
    <dgm:cxn modelId="{B2CAAF1D-B6E4-4074-8836-17F9486DEAF9}" srcId="{6A2EFA34-91EF-4A72-986C-D4060A0A3244}" destId="{2E052DCB-3736-4E9B-9DF0-80CD1BD3CDF8}" srcOrd="1" destOrd="0" parTransId="{4EC9AB11-8D5D-4B09-8462-31322DAFCC03}" sibTransId="{EE3FDA29-7DC3-4811-A566-2E791DC3964F}"/>
    <dgm:cxn modelId="{5BA0E318-D122-4001-93EC-71BA7C083360}" srcId="{6A2EFA34-91EF-4A72-986C-D4060A0A3244}" destId="{5BDE1303-0223-470D-A5B6-C1DAE7BE44D7}" srcOrd="2" destOrd="0" parTransId="{4BDFAEAC-6C09-4A3E-BAB4-B9450C5AD6FF}" sibTransId="{379D5F48-4527-42BC-9342-E7EC66A3297A}"/>
    <dgm:cxn modelId="{B493446A-D7B0-4990-8042-20B4C1DBC866}" srcId="{6F5093BE-069D-44F0-82E3-B05534EAD9D7}" destId="{6A2EFA34-91EF-4A72-986C-D4060A0A3244}" srcOrd="0" destOrd="0" parTransId="{34F9B8A0-869A-4C04-99FF-1C1F46003F3B}" sibTransId="{3A40F002-30B5-461E-9A7F-487048DF9C5A}"/>
    <dgm:cxn modelId="{CE00EDAF-6015-4B6D-A223-EFA03333F4EA}" type="presOf" srcId="{F8229E52-9468-4843-9C4C-CB7D9173D3F0}" destId="{A7DD8944-67B9-466B-AD7D-AE3D30A4E9D6}" srcOrd="0" destOrd="0" presId="urn:microsoft.com/office/officeart/2005/8/layout/radial3"/>
    <dgm:cxn modelId="{AC90E5AB-5880-4196-BDC2-5B1427CB980A}" type="presOf" srcId="{6A2EFA34-91EF-4A72-986C-D4060A0A3244}" destId="{1AB56316-1971-4533-9505-1232FD1A850E}" srcOrd="0" destOrd="0" presId="urn:microsoft.com/office/officeart/2005/8/layout/radial3"/>
    <dgm:cxn modelId="{C50D3F8B-983F-4CEE-B7F2-E3847F5C580C}" srcId="{6A2EFA34-91EF-4A72-986C-D4060A0A3244}" destId="{9D780602-18A8-4D10-96A3-E756D58DD0AE}" srcOrd="3" destOrd="0" parTransId="{66D26861-AE42-474E-9E39-03066FBB555F}" sibTransId="{9CB4C72E-C799-4D34-BA77-02200A3CE655}"/>
    <dgm:cxn modelId="{FE13ED06-36FD-4246-BF6A-06E08E946147}" type="presOf" srcId="{6F5093BE-069D-44F0-82E3-B05534EAD9D7}" destId="{8EBE2E1A-FD8B-49AC-BB08-2EC9FAF996D7}" srcOrd="0" destOrd="0" presId="urn:microsoft.com/office/officeart/2005/8/layout/radial3"/>
    <dgm:cxn modelId="{D60BC04B-97CE-4F59-954A-BEE5C44BD0AC}" type="presOf" srcId="{9D780602-18A8-4D10-96A3-E756D58DD0AE}" destId="{46718253-80A7-44D6-B560-1B4E828111D7}" srcOrd="0" destOrd="0" presId="urn:microsoft.com/office/officeart/2005/8/layout/radial3"/>
    <dgm:cxn modelId="{A86F89EF-144A-4E18-A051-7EFEE79341B7}" srcId="{6A2EFA34-91EF-4A72-986C-D4060A0A3244}" destId="{F8229E52-9468-4843-9C4C-CB7D9173D3F0}" srcOrd="0" destOrd="0" parTransId="{0CE520E5-68F1-44D2-A67A-79E0853E06ED}" sibTransId="{3823EF4A-340D-4043-BBE8-D85AA8455EB2}"/>
    <dgm:cxn modelId="{EF322EE1-6E49-493C-A11E-DE761D77F97F}" type="presOf" srcId="{2E052DCB-3736-4E9B-9DF0-80CD1BD3CDF8}" destId="{067B28FA-D752-4461-809F-94AE473EF730}" srcOrd="0" destOrd="0" presId="urn:microsoft.com/office/officeart/2005/8/layout/radial3"/>
    <dgm:cxn modelId="{78D4736E-18E7-4F77-BC90-FD6D0540EEFF}" type="presParOf" srcId="{8EBE2E1A-FD8B-49AC-BB08-2EC9FAF996D7}" destId="{B41EC219-94D0-4743-BCA8-04C5732F6CDF}" srcOrd="0" destOrd="0" presId="urn:microsoft.com/office/officeart/2005/8/layout/radial3"/>
    <dgm:cxn modelId="{2B9B31A5-EF70-42D0-A7A5-F5896FA8FF3D}" type="presParOf" srcId="{B41EC219-94D0-4743-BCA8-04C5732F6CDF}" destId="{1AB56316-1971-4533-9505-1232FD1A850E}" srcOrd="0" destOrd="0" presId="urn:microsoft.com/office/officeart/2005/8/layout/radial3"/>
    <dgm:cxn modelId="{0E6D9D02-7E45-4730-9006-9613A8AA7EA4}" type="presParOf" srcId="{B41EC219-94D0-4743-BCA8-04C5732F6CDF}" destId="{A7DD8944-67B9-466B-AD7D-AE3D30A4E9D6}" srcOrd="1" destOrd="0" presId="urn:microsoft.com/office/officeart/2005/8/layout/radial3"/>
    <dgm:cxn modelId="{6852E08A-3C61-4AC9-A6EF-71F2ABDE20F3}" type="presParOf" srcId="{B41EC219-94D0-4743-BCA8-04C5732F6CDF}" destId="{067B28FA-D752-4461-809F-94AE473EF730}" srcOrd="2" destOrd="0" presId="urn:microsoft.com/office/officeart/2005/8/layout/radial3"/>
    <dgm:cxn modelId="{BE1F01A0-CD3A-42F2-B722-D49727BFD0F1}" type="presParOf" srcId="{B41EC219-94D0-4743-BCA8-04C5732F6CDF}" destId="{3DCDF2CF-5530-4B08-8443-2F748ECAE885}" srcOrd="3" destOrd="0" presId="urn:microsoft.com/office/officeart/2005/8/layout/radial3"/>
    <dgm:cxn modelId="{5EAF0E6F-10D2-44B9-8B46-08B5F2A0239F}" type="presParOf" srcId="{B41EC219-94D0-4743-BCA8-04C5732F6CDF}" destId="{46718253-80A7-44D6-B560-1B4E828111D7}" srcOrd="4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BC82B99-CAB8-4561-9919-B781D2D798AF}" type="datetimeFigureOut">
              <a:rPr lang="en-US"/>
              <a:pPr>
                <a:defRPr/>
              </a:pPr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274CAE2-B3C6-4BAF-8AF0-BABC429C4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42571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F0F018-1384-4F7A-A949-D692A8F87115}" type="datetimeFigureOut">
              <a:rPr lang="en-US"/>
              <a:pPr>
                <a:defRPr/>
              </a:pPr>
              <a:t>7/10/2013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9FE37B3-551F-4042-94C0-317F5FC38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192701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E37B3-551F-4042-94C0-317F5FC38FA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F18FF3-80AD-412A-8834-B26992DAD19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E37B3-551F-4042-94C0-317F5FC38FA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E37B3-551F-4042-94C0-317F5FC38F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E37B3-551F-4042-94C0-317F5FC38F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E37B3-551F-4042-94C0-317F5FC38F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E37B3-551F-4042-94C0-317F5FC38F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43000" y="152400"/>
            <a:ext cx="7162800" cy="42319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rgbClr val="0000FF"/>
                </a:solidFill>
                <a:latin typeface="Copperplate Gothic Light" pitchFamily="34" charset="0"/>
                <a:cs typeface="Aharoni" pitchFamily="2" charset="-79"/>
              </a:rPr>
              <a:t>2nd International Conference on Micro Perspectives for Decentralized Energy Supply</a:t>
            </a:r>
            <a:endParaRPr lang="en-US" sz="1050" dirty="0">
              <a:solidFill>
                <a:srgbClr val="0000FF"/>
              </a:solidFill>
              <a:latin typeface="Copperplate Gothic Light" pitchFamily="34" charset="0"/>
              <a:cs typeface="Aharoni" pitchFamily="2" charset="-79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February 27 –</a:t>
            </a:r>
            <a:r>
              <a:rPr lang="en-US" sz="1100" baseline="0" dirty="0" smtClean="0">
                <a:latin typeface="Calibri" pitchFamily="34" charset="0"/>
                <a:cs typeface="Calibri" pitchFamily="34" charset="0"/>
              </a:rPr>
              <a:t> March 1,Berlin Germany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11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28600" y="685800"/>
            <a:ext cx="8686800" cy="1588"/>
          </a:xfrm>
          <a:prstGeom prst="line">
            <a:avLst/>
          </a:pr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228600" y="6248400"/>
            <a:ext cx="8610600" cy="1588"/>
          </a:xfrm>
          <a:prstGeom prst="line">
            <a:avLst/>
          </a:prstGeom>
          <a:ln w="28575">
            <a:solidFill>
              <a:srgbClr val="120A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304800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68" y="88440"/>
            <a:ext cx="646532" cy="53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978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152400" y="6172200"/>
            <a:ext cx="8763000" cy="1588"/>
          </a:xfrm>
          <a:prstGeom prst="line">
            <a:avLst/>
          </a:prstGeom>
          <a:ln w="28575">
            <a:solidFill>
              <a:srgbClr val="180DF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28600" y="762000"/>
            <a:ext cx="8686800" cy="1588"/>
          </a:xfrm>
          <a:prstGeom prst="line">
            <a:avLst/>
          </a:pr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2000" y="6356350"/>
            <a:ext cx="304800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90600" y="6312360"/>
            <a:ext cx="7162800" cy="42319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rgbClr val="0000FF"/>
                </a:solidFill>
                <a:latin typeface="Copperplate Gothic Light" pitchFamily="34" charset="0"/>
                <a:cs typeface="Aharoni" pitchFamily="2" charset="-79"/>
              </a:rPr>
              <a:t>2nd International Conference on Micro Perspectives for Decentralized Energy Supply</a:t>
            </a:r>
            <a:endParaRPr lang="en-US" sz="1050" dirty="0">
              <a:solidFill>
                <a:srgbClr val="0000FF"/>
              </a:solidFill>
              <a:latin typeface="Copperplate Gothic Light" pitchFamily="34" charset="0"/>
              <a:cs typeface="Aharoni" pitchFamily="2" charset="-79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February 27 –</a:t>
            </a:r>
            <a:r>
              <a:rPr lang="en-US" sz="1100" baseline="0" dirty="0" smtClean="0">
                <a:latin typeface="Calibri" pitchFamily="34" charset="0"/>
                <a:cs typeface="Calibri" pitchFamily="34" charset="0"/>
              </a:rPr>
              <a:t> March 1,Berlin Germany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11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68" y="6248400"/>
            <a:ext cx="646532" cy="53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2" descr="TERI-Co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894" y="6315235"/>
            <a:ext cx="609600" cy="38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1981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F0EDFF-64FF-4D72-AE8C-36E101F7C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381000" y="1295400"/>
            <a:ext cx="8382000" cy="2000250"/>
          </a:xfrm>
        </p:spPr>
        <p:txBody>
          <a:bodyPr/>
          <a:lstStyle/>
          <a:p>
            <a:r>
              <a:rPr lang="en-US" b="1" dirty="0"/>
              <a:t>Designing a Sustainable Model for Financial Viability of Decentralized Bio-fuel based Power Projects 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038600"/>
            <a:ext cx="6400800" cy="1981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Debajit Palit &amp; </a:t>
            </a:r>
            <a:r>
              <a:rPr lang="en-US" sz="2800" b="1" dirty="0" err="1" smtClean="0">
                <a:solidFill>
                  <a:schemeClr val="tx1"/>
                </a:solidFill>
              </a:rPr>
              <a:t>Ramit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Malhotra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400" i="1" dirty="0">
                <a:solidFill>
                  <a:schemeClr val="tx1"/>
                </a:solidFill>
              </a:rPr>
              <a:t>The Energy </a:t>
            </a:r>
            <a:r>
              <a:rPr lang="en-US" sz="2400" i="1" dirty="0" smtClean="0">
                <a:solidFill>
                  <a:schemeClr val="tx1"/>
                </a:solidFill>
              </a:rPr>
              <a:t>&amp; </a:t>
            </a:r>
            <a:r>
              <a:rPr lang="en-US" sz="2400" i="1" dirty="0">
                <a:solidFill>
                  <a:schemeClr val="tx1"/>
                </a:solidFill>
              </a:rPr>
              <a:t>Resources </a:t>
            </a:r>
            <a:r>
              <a:rPr lang="en-US" sz="2400" i="1" dirty="0" smtClean="0">
                <a:solidFill>
                  <a:schemeClr val="tx1"/>
                </a:solidFill>
              </a:rPr>
              <a:t>Institute, New Delhi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22" descr="TERI-Co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953582"/>
            <a:ext cx="1219200" cy="76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533400"/>
          </a:xfrm>
        </p:spPr>
        <p:txBody>
          <a:bodyPr/>
          <a:lstStyle/>
          <a:p>
            <a:r>
              <a:rPr lang="en-US" sz="3600" b="1" dirty="0"/>
              <a:t>Input </a:t>
            </a:r>
            <a:r>
              <a:rPr lang="en-US" sz="3600" b="1" dirty="0" smtClean="0"/>
              <a:t>parameters</a:t>
            </a:r>
            <a:endParaRPr lang="en-US" sz="36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85650658"/>
              </p:ext>
            </p:extLst>
          </p:nvPr>
        </p:nvGraphicFramePr>
        <p:xfrm>
          <a:off x="2" y="819949"/>
          <a:ext cx="9143998" cy="5352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1610"/>
                <a:gridCol w="2108921"/>
                <a:gridCol w="2733467"/>
              </a:tblGrid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Particulars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Unit</a:t>
                      </a:r>
                      <a:endParaRPr lang="en-US" sz="1800" b="1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SVO system</a:t>
                      </a:r>
                      <a:endParaRPr lang="en-US" sz="1800" b="1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Capacity of engine generator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kWe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Capacity of oil expeller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Litres/hour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Life of distribution network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Years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30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41242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Average load (of rated capacity)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%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Hours of operation per day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hours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41242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Distribution line network (average)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Km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Specific Fuel Consumption 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Litres/kWh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0.35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41242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Auxiliary consumption </a:t>
                      </a:r>
                      <a:r>
                        <a:rPr lang="en-US" sz="1800" dirty="0" smtClean="0">
                          <a:effectLst/>
                        </a:rPr>
                        <a:t>&amp;  </a:t>
                      </a:r>
                      <a:r>
                        <a:rPr lang="en-US" sz="1800" dirty="0">
                          <a:effectLst/>
                        </a:rPr>
                        <a:t>technical loss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%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System cost (in thousands)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INR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375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Civil Shed (in thousands)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INR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91272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Cost of PDN (in thousands 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INR/km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150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33373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Interest rate on loan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%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11.25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33373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Fuel (seed) cost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INR/kg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6.00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33373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Annual O&amp;M cost (1st year)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INR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42000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Annual escalation in </a:t>
                      </a:r>
                      <a:r>
                        <a:rPr lang="en-US" sz="1800" dirty="0" smtClean="0">
                          <a:effectLst/>
                        </a:rPr>
                        <a:t>O&amp;M &amp; fuel</a:t>
                      </a:r>
                      <a:r>
                        <a:rPr lang="en-US" sz="1800" baseline="0" dirty="0" smtClean="0">
                          <a:effectLst/>
                        </a:rPr>
                        <a:t> cost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%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82360">
                <a:tc>
                  <a:txBody>
                    <a:bodyPr/>
                    <a:lstStyle/>
                    <a:p>
                      <a:pPr marL="457200" marR="0" lvl="1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Discount rate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%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12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7391400" y="4953000"/>
            <a:ext cx="9144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908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MDP </a:t>
            </a:r>
            <a:r>
              <a:rPr lang="en-US" sz="3600" b="1" dirty="0" smtClean="0"/>
              <a:t>from a SVO </a:t>
            </a:r>
            <a:r>
              <a:rPr lang="en-US" sz="3600" b="1" dirty="0"/>
              <a:t>system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28356407"/>
              </p:ext>
            </p:extLst>
          </p:nvPr>
        </p:nvGraphicFramePr>
        <p:xfrm>
          <a:off x="228600" y="914400"/>
          <a:ext cx="4038601" cy="2743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3784"/>
                <a:gridCol w="926891"/>
                <a:gridCol w="1257926"/>
              </a:tblGrid>
              <a:tr h="884903">
                <a:tc>
                  <a:txBody>
                    <a:bodyPr/>
                    <a:lstStyle/>
                    <a:p>
                      <a:pPr marL="0" marR="0" indent="11493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GB" sz="1800" b="1" dirty="0">
                          <a:effectLst/>
                        </a:rPr>
                        <a:t>Without subsidy</a:t>
                      </a:r>
                      <a:endParaRPr lang="en-US" sz="1800" b="1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GB" sz="1800" b="1" dirty="0">
                          <a:effectLst/>
                        </a:rPr>
                        <a:t>With 90% subsidy</a:t>
                      </a:r>
                      <a:endParaRPr lang="en-US" sz="1800" b="1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524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effectLst/>
                        </a:rPr>
                        <a:t>Rated capacity (kWe)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800225" algn="l"/>
                        </a:tabLst>
                      </a:pPr>
                      <a:r>
                        <a:rPr lang="en-US" sz="1800">
                          <a:effectLst/>
                        </a:rPr>
                        <a:t>10.00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800225" algn="l"/>
                        </a:tabLst>
                      </a:pPr>
                      <a:r>
                        <a:rPr lang="en-US" sz="1800">
                          <a:effectLst/>
                        </a:rPr>
                        <a:t>10.00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367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MDP  (INR/kWh) 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US" sz="1800">
                          <a:effectLst/>
                        </a:rPr>
                        <a:t>17.89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US" sz="1800">
                          <a:effectLst/>
                        </a:rPr>
                        <a:t>11.31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937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MDP (INR/kWh)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US" sz="1800">
                          <a:effectLst/>
                        </a:rPr>
                        <a:t>12.53</a:t>
                      </a:r>
                      <a:endParaRPr lang="en-US" sz="180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493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US" sz="1800" dirty="0">
                          <a:effectLst/>
                        </a:rPr>
                        <a:t>10.77</a:t>
                      </a:r>
                      <a:endParaRPr lang="en-US" sz="18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71173867"/>
              </p:ext>
            </p:extLst>
          </p:nvPr>
        </p:nvGraphicFramePr>
        <p:xfrm>
          <a:off x="4267200" y="3124200"/>
          <a:ext cx="4724400" cy="297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7814"/>
                <a:gridCol w="2706586"/>
              </a:tblGrid>
              <a:tr h="615386">
                <a:tc>
                  <a:txBody>
                    <a:bodyPr/>
                    <a:lstStyle/>
                    <a:p>
                      <a:pPr marL="0" marR="0" indent="1187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</a:endParaRPr>
                    </a:p>
                    <a:p>
                      <a:pPr marL="0" marR="0" indent="11874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GB" sz="1800" b="1" dirty="0">
                          <a:effectLst/>
                        </a:rPr>
                        <a:t>CUF</a:t>
                      </a:r>
                      <a:endParaRPr lang="en-US" sz="1800" b="1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1874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0225" algn="l"/>
                        </a:tabLst>
                      </a:pPr>
                      <a:r>
                        <a:rPr lang="en-GB" sz="1800" b="1" dirty="0">
                          <a:effectLst/>
                        </a:rPr>
                        <a:t>MDP (INR/kWh) for 10 </a:t>
                      </a:r>
                      <a:r>
                        <a:rPr lang="en-GB" sz="1800" b="1" dirty="0" err="1">
                          <a:effectLst/>
                        </a:rPr>
                        <a:t>kWe</a:t>
                      </a:r>
                      <a:r>
                        <a:rPr lang="en-GB" sz="1800" b="1" dirty="0">
                          <a:effectLst/>
                        </a:rPr>
                        <a:t> SVO system</a:t>
                      </a:r>
                      <a:endParaRPr lang="en-US" sz="1800" b="1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64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</a:rPr>
                        <a:t>7% (Av 40% load)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effectLst/>
                        </a:rPr>
                        <a:t>19.79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53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13% (Av 40% load)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14.82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8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20% (Av 80% load) 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12.79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8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25% (Av 80% load)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12.04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66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33% (Av 80% load )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11.31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2400" y="3613666"/>
            <a:ext cx="31902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based on 33% </a:t>
            </a:r>
            <a:r>
              <a:rPr lang="en-GB" sz="1600" dirty="0" smtClean="0"/>
              <a:t>CUF; $1 = INR 50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4349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Sensitivity analysis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4800600" cy="324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Chart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4191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2286000" y="1600200"/>
            <a:ext cx="1143000" cy="1447800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425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pPr lvl="1">
              <a:defRPr/>
            </a:pPr>
            <a:r>
              <a:rPr lang="en-US" sz="3600" b="1" kern="1200" dirty="0">
                <a:latin typeface="+mj-lt"/>
                <a:ea typeface="+mj-ea"/>
                <a:cs typeface="+mj-cs"/>
              </a:rPr>
              <a:t>Required </a:t>
            </a:r>
            <a:r>
              <a:rPr lang="en-US" sz="3600" b="1" kern="1200" dirty="0" smtClean="0">
                <a:latin typeface="+mj-lt"/>
                <a:ea typeface="+mj-ea"/>
                <a:cs typeface="+mj-cs"/>
              </a:rPr>
              <a:t>Tariff</a:t>
            </a:r>
            <a:endParaRPr lang="en-US" sz="3600" b="1" kern="12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Content Placeholder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29519252"/>
              </p:ext>
            </p:extLst>
          </p:nvPr>
        </p:nvGraphicFramePr>
        <p:xfrm>
          <a:off x="457200" y="1143000"/>
          <a:ext cx="4114800" cy="38099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57940"/>
                <a:gridCol w="1556860"/>
              </a:tblGrid>
              <a:tr h="1226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dirty="0" smtClean="0"/>
                        <a:t>Scenario load</a:t>
                      </a:r>
                      <a:r>
                        <a:rPr lang="en-US" sz="2000" b="0" baseline="0" dirty="0" smtClean="0"/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baseline="0" dirty="0" smtClean="0"/>
                        <a:t>(in kW)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dirty="0" smtClean="0"/>
                        <a:t>Dom -3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dirty="0" smtClean="0"/>
                        <a:t>Com</a:t>
                      </a:r>
                      <a:r>
                        <a:rPr lang="en-US" sz="2000" b="0" baseline="0" dirty="0" smtClean="0"/>
                        <a:t> - 5</a:t>
                      </a:r>
                      <a:endParaRPr lang="en-US" sz="2000" b="0" dirty="0"/>
                    </a:p>
                  </a:txBody>
                  <a:tcPr/>
                </a:tc>
              </a:tr>
              <a:tr h="641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AV Load (kW)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8</a:t>
                      </a:r>
                      <a:endParaRPr lang="en-US" sz="2000" dirty="0"/>
                    </a:p>
                  </a:txBody>
                  <a:tcPr/>
                </a:tc>
              </a:tr>
              <a:tr h="641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MDP INR/kWh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14.67</a:t>
                      </a:r>
                      <a:endParaRPr lang="en-US" sz="2000" dirty="0"/>
                    </a:p>
                  </a:txBody>
                  <a:tcPr/>
                </a:tc>
              </a:tr>
              <a:tr h="12999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Consumption</a:t>
                      </a:r>
                      <a:r>
                        <a:rPr lang="en-US" sz="2000" baseline="0" dirty="0" smtClean="0"/>
                        <a:t> - Dom (kWh/month), 4 h/d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360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ontent Placeholder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47149299"/>
              </p:ext>
            </p:extLst>
          </p:nvPr>
        </p:nvGraphicFramePr>
        <p:xfrm>
          <a:off x="4724400" y="1143000"/>
          <a:ext cx="4038600" cy="38282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6966"/>
                <a:gridCol w="991634"/>
              </a:tblGrid>
              <a:tr h="781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Consumption</a:t>
                      </a:r>
                      <a:r>
                        <a:rPr lang="en-US" sz="2000" b="0" baseline="0" dirty="0" smtClean="0"/>
                        <a:t> - Com (kWh/month) , 4 h/d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dirty="0" smtClean="0"/>
                        <a:t>600</a:t>
                      </a:r>
                      <a:endParaRPr lang="en-US" sz="2000" b="0" dirty="0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dirty="0" smtClean="0"/>
                        <a:t>Required</a:t>
                      </a:r>
                      <a:r>
                        <a:rPr lang="en-US" sz="2000" b="0" baseline="0" dirty="0" smtClean="0"/>
                        <a:t> Tariff - Dom (INR/month)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b="0" dirty="0" smtClean="0"/>
                        <a:t>50.00</a:t>
                      </a:r>
                      <a:endParaRPr lang="en-US" sz="2000" b="0" dirty="0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Income from Oil cakes</a:t>
                      </a:r>
                      <a:r>
                        <a:rPr lang="en-US" sz="2000" baseline="0" dirty="0" smtClean="0"/>
                        <a:t> (INR)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960</a:t>
                      </a:r>
                      <a:endParaRPr lang="en-US" sz="2000" dirty="0"/>
                    </a:p>
                  </a:txBody>
                  <a:tcPr/>
                </a:tc>
              </a:tr>
              <a:tr h="10355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Required tariff</a:t>
                      </a:r>
                      <a:r>
                        <a:rPr lang="en-US" sz="2000" baseline="0" dirty="0" smtClean="0"/>
                        <a:t> - Com (INR/</a:t>
                      </a:r>
                      <a:r>
                        <a:rPr lang="en-US" sz="2000" baseline="0" dirty="0" err="1" smtClean="0"/>
                        <a:t>kWH</a:t>
                      </a:r>
                      <a:r>
                        <a:rPr lang="en-US" sz="2000" baseline="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15.2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1103" y="4919246"/>
            <a:ext cx="12859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$1 = INR 50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80624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Effect of Productive Load</a:t>
            </a:r>
            <a:endParaRPr lang="en-US" sz="3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913" y="2438400"/>
            <a:ext cx="5434487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8600" y="838200"/>
            <a:ext cx="8686800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>
                <a:latin typeface="+mn-lt"/>
              </a:rPr>
              <a:t>SVO based project will be economically viable if proposed commercial tariff is set at around INR15/kWh</a:t>
            </a:r>
          </a:p>
          <a:p>
            <a:pPr marL="225425" indent="-225425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Local micro-enterprises such as rice hauler may be reluctant to pay such high tariff, as it may not reduce their current expenses as compared to diesel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92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Integrated oil expeller - biogas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105400"/>
          </a:xfrm>
        </p:spPr>
        <p:txBody>
          <a:bodyPr/>
          <a:lstStyle/>
          <a:p>
            <a:pPr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600" dirty="0" smtClean="0"/>
              <a:t>Integrated </a:t>
            </a:r>
            <a:r>
              <a:rPr lang="en-US" sz="2600" dirty="0"/>
              <a:t>SVO oil expeller-biogas system </a:t>
            </a:r>
            <a:r>
              <a:rPr lang="en-US" sz="2600" dirty="0" smtClean="0"/>
              <a:t>could be solution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 smtClean="0"/>
              <a:t>Oil </a:t>
            </a:r>
            <a:r>
              <a:rPr lang="en-US" sz="2400" dirty="0"/>
              <a:t>extracted using mechanical oil expeller </a:t>
            </a:r>
            <a:r>
              <a:rPr lang="en-US" sz="2400" dirty="0" smtClean="0"/>
              <a:t>is sold </a:t>
            </a:r>
            <a:r>
              <a:rPr lang="en-US" sz="2400" dirty="0"/>
              <a:t>at market prices in the </a:t>
            </a:r>
            <a:r>
              <a:rPr lang="en-US" sz="2400" dirty="0" smtClean="0"/>
              <a:t>local market 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 smtClean="0"/>
              <a:t>Residual </a:t>
            </a:r>
            <a:r>
              <a:rPr lang="en-US" sz="2400" dirty="0"/>
              <a:t>oil cakes are used as </a:t>
            </a:r>
            <a:r>
              <a:rPr lang="en-US" sz="2400" dirty="0" smtClean="0"/>
              <a:t>fuel </a:t>
            </a:r>
            <a:r>
              <a:rPr lang="en-US" sz="2400" dirty="0"/>
              <a:t>in biogas </a:t>
            </a:r>
            <a:r>
              <a:rPr lang="en-US" sz="2400" dirty="0" smtClean="0"/>
              <a:t>digester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 smtClean="0"/>
              <a:t>De-oiled </a:t>
            </a:r>
            <a:r>
              <a:rPr lang="en-US" sz="2400" dirty="0"/>
              <a:t>cake price </a:t>
            </a:r>
            <a:r>
              <a:rPr lang="en-US" sz="2400" dirty="0" smtClean="0"/>
              <a:t>say @ </a:t>
            </a:r>
            <a:r>
              <a:rPr lang="en-US" sz="2400" dirty="0"/>
              <a:t>INR </a:t>
            </a:r>
            <a:r>
              <a:rPr lang="en-US" sz="2400" dirty="0" smtClean="0"/>
              <a:t>1/kg</a:t>
            </a:r>
            <a:r>
              <a:rPr lang="en-US" sz="2400" dirty="0"/>
              <a:t>, gas production of </a:t>
            </a:r>
            <a:r>
              <a:rPr lang="en-US" sz="2400" dirty="0" smtClean="0"/>
              <a:t>0.5m</a:t>
            </a:r>
            <a:r>
              <a:rPr lang="en-US" sz="2400" baseline="30000" dirty="0" smtClean="0"/>
              <a:t>3</a:t>
            </a:r>
            <a:r>
              <a:rPr lang="en-US" sz="2400" dirty="0"/>
              <a:t>/kg </a:t>
            </a:r>
            <a:r>
              <a:rPr lang="en-US" sz="2400" dirty="0" smtClean="0"/>
              <a:t>cake</a:t>
            </a:r>
            <a:r>
              <a:rPr lang="en-US" sz="2400" dirty="0"/>
              <a:t>, </a:t>
            </a:r>
            <a:r>
              <a:rPr lang="en-US" sz="2400" dirty="0" smtClean="0"/>
              <a:t>&amp; power </a:t>
            </a:r>
            <a:r>
              <a:rPr lang="en-US" sz="2400" dirty="0"/>
              <a:t>generation of 1 kWh per </a:t>
            </a:r>
            <a:r>
              <a:rPr lang="en-US" sz="2400" dirty="0" smtClean="0"/>
              <a:t>m</a:t>
            </a:r>
            <a:r>
              <a:rPr lang="en-US" sz="2400" baseline="30000" dirty="0" smtClean="0"/>
              <a:t>3</a:t>
            </a:r>
            <a:r>
              <a:rPr lang="en-US" sz="2400" dirty="0"/>
              <a:t> </a:t>
            </a:r>
            <a:r>
              <a:rPr lang="en-US" sz="2400" dirty="0" smtClean="0"/>
              <a:t>will result in 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</a:rPr>
              <a:t>Unit cost </a:t>
            </a:r>
            <a:r>
              <a:rPr lang="en-US" sz="2400" dirty="0">
                <a:solidFill>
                  <a:srgbClr val="C00000"/>
                </a:solidFill>
              </a:rPr>
              <a:t>of electricity generation </a:t>
            </a:r>
            <a:r>
              <a:rPr lang="en-US" sz="2400" dirty="0" smtClean="0">
                <a:solidFill>
                  <a:srgbClr val="C00000"/>
                </a:solidFill>
              </a:rPr>
              <a:t>~ around </a:t>
            </a:r>
            <a:r>
              <a:rPr lang="en-US" sz="2400" dirty="0">
                <a:solidFill>
                  <a:srgbClr val="C00000"/>
                </a:solidFill>
              </a:rPr>
              <a:t>INR </a:t>
            </a:r>
            <a:r>
              <a:rPr lang="en-US" sz="2400" dirty="0" smtClean="0">
                <a:solidFill>
                  <a:srgbClr val="C00000"/>
                </a:solidFill>
              </a:rPr>
              <a:t>4 per kWh</a:t>
            </a:r>
            <a:endParaRPr lang="en-US" sz="2200" i="1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819114"/>
            <a:ext cx="2590800" cy="1943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797883"/>
            <a:ext cx="2516632" cy="1887474"/>
          </a:xfrm>
          <a:prstGeom prst="rect">
            <a:avLst/>
          </a:prstGeom>
        </p:spPr>
      </p:pic>
      <p:pic>
        <p:nvPicPr>
          <p:cNvPr id="8" name="Picture 13" descr="Biogas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37437"/>
            <a:ext cx="3198603" cy="19442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5562600" y="4571999"/>
            <a:ext cx="228600" cy="23756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743200" y="4622839"/>
            <a:ext cx="228600" cy="23756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56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algn="ctr"/>
            <a:r>
              <a:rPr lang="en-US" sz="3600" b="1" dirty="0" smtClean="0"/>
              <a:t>In Conclusion</a:t>
            </a:r>
            <a:endParaRPr 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152400" y="840938"/>
            <a:ext cx="8839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300"/>
              </a:spcBef>
              <a:spcAft>
                <a:spcPts val="600"/>
              </a:spcAft>
              <a:buNone/>
            </a:pPr>
            <a:r>
              <a:rPr lang="en-GB" sz="2600" i="1" dirty="0" smtClean="0">
                <a:solidFill>
                  <a:srgbClr val="C00000"/>
                </a:solidFill>
                <a:latin typeface="+mn-lt"/>
              </a:rPr>
              <a:t>The model has huge potential to generate employment through biofuel plantation and processing to enhance local income and at the same tome  generate electricity to serve the same area </a:t>
            </a:r>
            <a:endParaRPr lang="en-GB" sz="2600" i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3217635216"/>
              </p:ext>
            </p:extLst>
          </p:nvPr>
        </p:nvGraphicFramePr>
        <p:xfrm>
          <a:off x="1043608" y="2635424"/>
          <a:ext cx="784887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2743200"/>
            <a:ext cx="1046440" cy="26776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6600"/>
                </a:solidFill>
              </a:rPr>
              <a:t>Sustainability condition</a:t>
            </a:r>
            <a:endParaRPr lang="en-US" sz="2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4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067800" cy="719981"/>
          </a:xfrm>
        </p:spPr>
        <p:txBody>
          <a:bodyPr/>
          <a:lstStyle/>
          <a:p>
            <a:pPr algn="ctr">
              <a:defRPr/>
            </a:pPr>
            <a:r>
              <a:rPr lang="en-US" sz="3400" kern="1200" dirty="0" smtClean="0">
                <a:effectLst/>
                <a:latin typeface="Calibri" pitchFamily="34" charset="0"/>
                <a:cs typeface="Calibri" pitchFamily="34" charset="0"/>
              </a:rPr>
              <a:t>Acknowledgement</a:t>
            </a:r>
            <a:endParaRPr lang="en-US" sz="3400" kern="120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4646" y="1196752"/>
            <a:ext cx="8792570" cy="429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GB" sz="2400" b="1" dirty="0" smtClean="0">
                <a:solidFill>
                  <a:srgbClr val="006699"/>
                </a:solidFill>
                <a:latin typeface="Calibri" pitchFamily="34" charset="0"/>
                <a:cs typeface="Calibri" pitchFamily="34" charset="0"/>
              </a:rPr>
              <a:t>The OASYS Project Objectives</a:t>
            </a:r>
            <a:r>
              <a:rPr lang="en-GB" sz="2400" dirty="0" smtClean="0">
                <a:solidFill>
                  <a:srgbClr val="006699"/>
                </a:solidFill>
                <a:latin typeface="Calibri" pitchFamily="34" charset="0"/>
                <a:cs typeface="Calibri" pitchFamily="34" charset="0"/>
              </a:rPr>
              <a:t>: 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006699"/>
                </a:solidFill>
                <a:latin typeface="Calibri" pitchFamily="34" charset="0"/>
                <a:cs typeface="Calibri" pitchFamily="34" charset="0"/>
              </a:rPr>
              <a:t>Are there cost-effective and reliable off-grid electricity supply solutions that can meet the present &amp; future needs, are socially acceptable, institutionally viable and environmentally desirable?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006699"/>
                </a:solidFill>
                <a:latin typeface="Calibri" pitchFamily="34" charset="0"/>
                <a:cs typeface="Calibri" pitchFamily="34" charset="0"/>
              </a:rPr>
              <a:t>Do these local solutions have the scaling-up and replication potentials and can these solutions be brought to the mainstream for wider electricity access in the developing world</a:t>
            </a:r>
            <a:r>
              <a:rPr lang="en-GB" sz="2200" dirty="0" smtClean="0">
                <a:solidFill>
                  <a:srgbClr val="006699"/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en-US" sz="2200" dirty="0">
              <a:solidFill>
                <a:srgbClr val="006699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12" descr="project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5065" y="3933056"/>
            <a:ext cx="1175927" cy="127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8931" y="549441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indent="-117475" algn="ctr" eaLnBrk="0" hangingPunct="0"/>
            <a:r>
              <a:rPr lang="nb-NO" dirty="0" smtClean="0">
                <a:solidFill>
                  <a:srgbClr val="00498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www.oasyssouthasia.info</a:t>
            </a:r>
            <a:endParaRPr lang="en-US" dirty="0">
              <a:solidFill>
                <a:srgbClr val="00498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6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lvl="1">
              <a:defRPr/>
            </a:pPr>
            <a:r>
              <a:rPr lang="en-US" sz="3600" b="1" kern="1200" dirty="0" smtClean="0">
                <a:latin typeface="+mj-lt"/>
                <a:ea typeface="+mj-ea"/>
                <a:cs typeface="+mj-cs"/>
              </a:rPr>
              <a:t>Electricity Situation in India </a:t>
            </a:r>
            <a:endParaRPr lang="en-US" sz="3600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876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600" dirty="0"/>
              <a:t>India is one of the fastest growing </a:t>
            </a:r>
            <a:r>
              <a:rPr lang="en-US" sz="2600" dirty="0" smtClean="0"/>
              <a:t>economies;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While 94% of the villages are electrified, around 290 </a:t>
            </a:r>
            <a:r>
              <a:rPr lang="en-US" sz="2600" dirty="0"/>
              <a:t>million people </a:t>
            </a:r>
            <a:r>
              <a:rPr lang="en-US" sz="2600" dirty="0" smtClean="0"/>
              <a:t>still without access; </a:t>
            </a:r>
            <a:endParaRPr lang="en-US" sz="2600" dirty="0"/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93.83% of total urban </a:t>
            </a:r>
            <a:r>
              <a:rPr lang="en-US" sz="2400" dirty="0" smtClean="0"/>
              <a:t>households are electrified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65.61% of total rural households </a:t>
            </a:r>
            <a:r>
              <a:rPr lang="en-US" sz="2400" dirty="0" smtClean="0"/>
              <a:t>have access 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/>
              <a:t>In 2001, Government of India declared the objective of ‘Power for All by 2012’; 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/>
              <a:t>Launched REST Mission in 2011, RGGVY in 2005, RVE in 2001 and VESP in 2004; 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/>
              <a:t>Chronic shortage of electricity supply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defRPr/>
            </a:pPr>
            <a:r>
              <a:rPr lang="en-US" sz="3600" b="1" kern="1200" dirty="0">
                <a:latin typeface="+mj-lt"/>
                <a:ea typeface="+mj-ea"/>
                <a:cs typeface="+mj-cs"/>
              </a:rPr>
              <a:t>Bio fuel program in India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800600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§"/>
            </a:pPr>
            <a:r>
              <a:rPr lang="en-US" sz="2600" dirty="0"/>
              <a:t>India initiated biofuel production nearly a decade ago to reduce its dependence on foreign oil and improve energy </a:t>
            </a:r>
            <a:r>
              <a:rPr lang="en-US" sz="2600" dirty="0" smtClean="0"/>
              <a:t>security;</a:t>
            </a:r>
          </a:p>
          <a:p>
            <a:pPr marL="742950" lvl="2" indent="-342900">
              <a:buFont typeface="Wingdings" pitchFamily="2" charset="2"/>
              <a:buChar char="v"/>
            </a:pPr>
            <a:r>
              <a:rPr lang="en-US" dirty="0" smtClean="0"/>
              <a:t>Launched National </a:t>
            </a:r>
            <a:r>
              <a:rPr lang="en-US" dirty="0"/>
              <a:t>Mission on Biodiesel in </a:t>
            </a:r>
            <a:r>
              <a:rPr lang="en-US" dirty="0" smtClean="0"/>
              <a:t>2003;</a:t>
            </a:r>
          </a:p>
          <a:p>
            <a:pPr marL="742950" lvl="2" indent="-342900">
              <a:buFont typeface="Wingdings" pitchFamily="2" charset="2"/>
              <a:buChar char="v"/>
            </a:pPr>
            <a:r>
              <a:rPr lang="en-US" dirty="0" smtClean="0"/>
              <a:t>Program </a:t>
            </a:r>
            <a:r>
              <a:rPr lang="en-US" dirty="0"/>
              <a:t>was mainly directed towards using the fuel as </a:t>
            </a:r>
            <a:r>
              <a:rPr lang="en-US" dirty="0" smtClean="0"/>
              <a:t>transport fuel;</a:t>
            </a:r>
          </a:p>
          <a:p>
            <a:pPr marL="742950" lvl="2" indent="-342900">
              <a:buFont typeface="Wingdings" pitchFamily="2" charset="2"/>
              <a:buChar char="v"/>
            </a:pPr>
            <a:r>
              <a:rPr lang="en-US" dirty="0" smtClean="0"/>
              <a:t>Straight Vegetable Oils also are promising </a:t>
            </a:r>
            <a:r>
              <a:rPr lang="en-US" dirty="0"/>
              <a:t>candidates for small scale power generation in rural </a:t>
            </a:r>
            <a:r>
              <a:rPr lang="en-US" dirty="0" smtClean="0"/>
              <a:t>areas; </a:t>
            </a:r>
          </a:p>
          <a:p>
            <a:pPr marL="742950" lvl="2" indent="-342900">
              <a:buFont typeface="Wingdings" pitchFamily="2" charset="2"/>
              <a:buChar char="v"/>
            </a:pPr>
            <a:r>
              <a:rPr lang="en-US" dirty="0"/>
              <a:t>VESP </a:t>
            </a:r>
            <a:r>
              <a:rPr lang="en-US" dirty="0" smtClean="0"/>
              <a:t>used </a:t>
            </a:r>
            <a:r>
              <a:rPr lang="en-US" dirty="0"/>
              <a:t>SVO for power generation </a:t>
            </a:r>
            <a:r>
              <a:rPr lang="en-US" dirty="0" smtClean="0"/>
              <a:t>for remote villages</a:t>
            </a:r>
            <a:r>
              <a:rPr lang="en-US" sz="2200" dirty="0" smtClean="0"/>
              <a:t>;</a:t>
            </a:r>
          </a:p>
          <a:p>
            <a:pPr marL="342900" lvl="1" indent="-342900">
              <a:buFont typeface="Wingdings" pitchFamily="2" charset="2"/>
              <a:buChar char="§"/>
            </a:pPr>
            <a:r>
              <a:rPr lang="en-US" sz="2600" i="1" dirty="0"/>
              <a:t>We are focusing here on experience and learnings from biofuel based power generation in </a:t>
            </a:r>
            <a:r>
              <a:rPr lang="en-US" sz="2600" i="1" dirty="0" smtClean="0"/>
              <a:t>the remote </a:t>
            </a:r>
            <a:r>
              <a:rPr lang="en-US" sz="2600" i="1" dirty="0"/>
              <a:t>areas </a:t>
            </a:r>
          </a:p>
        </p:txBody>
      </p:sp>
    </p:spTree>
    <p:extLst>
      <p:ext uri="{BB962C8B-B14F-4D97-AF65-F5344CB8AC3E}">
        <p14:creationId xmlns="" xmlns:p14="http://schemas.microsoft.com/office/powerpoint/2010/main" val="394742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533400"/>
          </a:xfrm>
        </p:spPr>
        <p:txBody>
          <a:bodyPr/>
          <a:lstStyle/>
          <a:p>
            <a:pPr lvl="1">
              <a:defRPr/>
            </a:pPr>
            <a:r>
              <a:rPr lang="en-US" sz="3600" b="1" kern="1200" dirty="0">
                <a:latin typeface="+mj-lt"/>
                <a:ea typeface="+mj-ea"/>
                <a:cs typeface="+mj-cs"/>
              </a:rPr>
              <a:t>Village Energy Security Program (VESP)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122" y="838200"/>
            <a:ext cx="8839200" cy="13716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Aim was to </a:t>
            </a:r>
            <a:r>
              <a:rPr lang="en-US" sz="2800" dirty="0"/>
              <a:t>provide total energy security at the village level, through locally available resources </a:t>
            </a:r>
            <a:r>
              <a:rPr lang="en-US" sz="2800" dirty="0" smtClean="0"/>
              <a:t>like biomass</a:t>
            </a:r>
            <a:r>
              <a:rPr lang="en-US" sz="2800" dirty="0"/>
              <a:t>, with full participation and ownership of </a:t>
            </a:r>
            <a:r>
              <a:rPr lang="en-US" sz="2800" dirty="0" smtClean="0"/>
              <a:t>community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2362200"/>
            <a:ext cx="3810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2800" dirty="0" smtClean="0"/>
              <a:t>Technologies used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Biomass gasifier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C00000"/>
                </a:solidFill>
              </a:rPr>
              <a:t>Bio fuel engines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Improved cookstoves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Biogas 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Energy Plantation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30" y="2362200"/>
            <a:ext cx="482926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226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Some glimpses</a:t>
            </a:r>
            <a:endParaRPr lang="en-US" sz="3600" b="1" dirty="0"/>
          </a:p>
        </p:txBody>
      </p:sp>
      <p:pic>
        <p:nvPicPr>
          <p:cNvPr id="5" name="Picture 4" descr="DSC011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52754"/>
            <a:ext cx="3554310" cy="22685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917" y="2609089"/>
            <a:ext cx="3049775" cy="22873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7" y="990600"/>
            <a:ext cx="3149600" cy="2362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830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Research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48006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600" dirty="0"/>
              <a:t>D</a:t>
            </a:r>
            <a:r>
              <a:rPr lang="en-US" sz="2600" dirty="0" smtClean="0"/>
              <a:t>esign </a:t>
            </a:r>
            <a:r>
              <a:rPr lang="en-US" sz="2600" dirty="0"/>
              <a:t>a sustainable model for financial viability of SVO based power </a:t>
            </a:r>
            <a:r>
              <a:rPr lang="en-US" sz="2600" dirty="0" smtClean="0"/>
              <a:t>projects </a:t>
            </a:r>
          </a:p>
          <a:p>
            <a:r>
              <a:rPr lang="en-US" sz="2600" dirty="0" smtClean="0"/>
              <a:t>Analysis </a:t>
            </a:r>
            <a:r>
              <a:rPr lang="en-US" sz="2600" dirty="0"/>
              <a:t>from the perspective of all key stakeholders: 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roject Implementing Agency -  evaluate </a:t>
            </a:r>
            <a:r>
              <a:rPr lang="en-US" sz="2400" dirty="0"/>
              <a:t>the techno-economic viability of SVO system based mini-grids to provide </a:t>
            </a:r>
            <a:r>
              <a:rPr lang="en-US" sz="2400" dirty="0" smtClean="0"/>
              <a:t>rural electricity </a:t>
            </a:r>
            <a:r>
              <a:rPr lang="en-US" sz="2400" dirty="0"/>
              <a:t>services </a:t>
            </a:r>
            <a:endParaRPr lang="en-US" sz="2400" dirty="0" smtClean="0"/>
          </a:p>
          <a:p>
            <a:pPr lvl="1"/>
            <a:r>
              <a:rPr lang="en-US" sz="2400" dirty="0" smtClean="0"/>
              <a:t>Government  - assess </a:t>
            </a:r>
            <a:r>
              <a:rPr lang="en-US" sz="2400" dirty="0"/>
              <a:t>the financial burden of subsidies for making electricity </a:t>
            </a:r>
            <a:r>
              <a:rPr lang="en-US" sz="2400" dirty="0" smtClean="0"/>
              <a:t>affordable </a:t>
            </a:r>
            <a:r>
              <a:rPr lang="en-US" sz="2400" dirty="0"/>
              <a:t>as compared to extending the central grid for rural </a:t>
            </a:r>
            <a:r>
              <a:rPr lang="en-US" sz="2400" dirty="0" smtClean="0"/>
              <a:t>electrification</a:t>
            </a:r>
            <a:endParaRPr lang="en-US" sz="2400" dirty="0"/>
          </a:p>
          <a:p>
            <a:pPr lvl="1"/>
            <a:r>
              <a:rPr lang="en-US" sz="2400" dirty="0" smtClean="0"/>
              <a:t>Consumers  - tariff within the </a:t>
            </a:r>
            <a:r>
              <a:rPr lang="en-US" sz="2400" dirty="0"/>
              <a:t>payment capacity for availing the electricity </a:t>
            </a:r>
            <a:r>
              <a:rPr lang="en-US" sz="2400" dirty="0" smtClean="0"/>
              <a:t>services </a:t>
            </a:r>
          </a:p>
        </p:txBody>
      </p:sp>
    </p:spTree>
    <p:extLst>
      <p:ext uri="{BB962C8B-B14F-4D97-AF65-F5344CB8AC3E}">
        <p14:creationId xmlns="" xmlns:p14="http://schemas.microsoft.com/office/powerpoint/2010/main" val="25436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defRPr/>
            </a:pPr>
            <a:r>
              <a:rPr lang="en-US" sz="3600" b="1" kern="1200" dirty="0">
                <a:latin typeface="+mj-lt"/>
                <a:ea typeface="+mj-ea"/>
                <a:cs typeface="+mj-cs"/>
              </a:rPr>
              <a:t>Possible mode of financing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95400" y="1066799"/>
            <a:ext cx="6772778" cy="3810043"/>
            <a:chOff x="1977" y="10026"/>
            <a:chExt cx="8342" cy="4323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4360" y="10026"/>
              <a:ext cx="2893" cy="5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effectLst/>
                  <a:latin typeface="Arial Narrow"/>
                  <a:ea typeface="SimSun"/>
                  <a:cs typeface="Times New Roman"/>
                </a:rPr>
                <a:t>Possible </a:t>
              </a:r>
              <a:r>
                <a:rPr lang="en-US" sz="1600" b="1" dirty="0" smtClean="0">
                  <a:effectLst/>
                  <a:latin typeface="Arial Narrow"/>
                  <a:ea typeface="SimSun"/>
                  <a:cs typeface="Times New Roman"/>
                </a:rPr>
                <a:t>financing</a:t>
              </a:r>
              <a:endParaRPr lang="en-US" sz="1600" b="1" dirty="0">
                <a:effectLst/>
                <a:latin typeface="Arial Narrow"/>
                <a:ea typeface="SimSun"/>
                <a:cs typeface="Times New Roman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338" y="11106"/>
              <a:ext cx="1702" cy="7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0">
                  <a:effectLst/>
                  <a:latin typeface="Arial Narrow"/>
                  <a:ea typeface="SimSun"/>
                  <a:cs typeface="Times New Roman"/>
                </a:rPr>
                <a:t>Without subsidy</a:t>
              </a:r>
              <a:endParaRPr lang="en-US" sz="1600" b="1">
                <a:effectLst/>
                <a:latin typeface="Arial Narrow"/>
                <a:ea typeface="SimSun"/>
                <a:cs typeface="Times New Roman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742" y="11106"/>
              <a:ext cx="1993" cy="7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>
                  <a:effectLst/>
                  <a:latin typeface="Arial Narrow"/>
                  <a:ea typeface="Calibri"/>
                  <a:cs typeface="Times New Roman"/>
                </a:rPr>
                <a:t>With 90 % subsidy</a:t>
              </a:r>
              <a:endParaRPr lang="en-US" sz="16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977" y="12186"/>
              <a:ext cx="1702" cy="5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>
                  <a:effectLst/>
                  <a:latin typeface="Arial Narrow"/>
                  <a:ea typeface="Calibri"/>
                  <a:cs typeface="Times New Roman"/>
                </a:rPr>
                <a:t>30 % Equity</a:t>
              </a:r>
              <a:endParaRPr lang="en-US" sz="16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189" y="12186"/>
              <a:ext cx="1532" cy="5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>
                  <a:effectLst/>
                  <a:latin typeface="Arial Narrow"/>
                  <a:ea typeface="Calibri"/>
                  <a:cs typeface="Times New Roman"/>
                </a:rPr>
                <a:t>70 % Debt</a:t>
              </a:r>
              <a:endParaRPr lang="en-US" sz="16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1" name="Line 16"/>
            <p:cNvCxnSpPr/>
            <p:nvPr/>
          </p:nvCxnSpPr>
          <p:spPr bwMode="auto">
            <a:xfrm>
              <a:off x="5721" y="10566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17"/>
            <p:cNvCxnSpPr/>
            <p:nvPr/>
          </p:nvCxnSpPr>
          <p:spPr bwMode="auto">
            <a:xfrm>
              <a:off x="4019" y="10926"/>
              <a:ext cx="35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18"/>
            <p:cNvCxnSpPr/>
            <p:nvPr/>
          </p:nvCxnSpPr>
          <p:spPr bwMode="auto">
            <a:xfrm>
              <a:off x="4019" y="11826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9"/>
            <p:cNvCxnSpPr/>
            <p:nvPr/>
          </p:nvCxnSpPr>
          <p:spPr bwMode="auto">
            <a:xfrm>
              <a:off x="2828" y="12006"/>
              <a:ext cx="22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20"/>
            <p:cNvCxnSpPr/>
            <p:nvPr/>
          </p:nvCxnSpPr>
          <p:spPr bwMode="auto">
            <a:xfrm>
              <a:off x="7593" y="11826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019" y="13446"/>
              <a:ext cx="2278" cy="90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>
                  <a:effectLst/>
                  <a:latin typeface="Arial Narrow"/>
                  <a:ea typeface="Calibri"/>
                  <a:cs typeface="Times New Roman"/>
                </a:rPr>
                <a:t>10% equity from PIA or community</a:t>
              </a:r>
              <a:endParaRPr lang="en-US" sz="16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7936" y="13449"/>
              <a:ext cx="2383" cy="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CC00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600" dirty="0">
                  <a:effectLst/>
                  <a:latin typeface="Arial Narrow"/>
                  <a:ea typeface="Calibri"/>
                  <a:cs typeface="Times New Roman"/>
                </a:rPr>
                <a:t>10 % grant </a:t>
              </a:r>
              <a:r>
                <a:rPr lang="en-US" sz="1600" dirty="0" smtClean="0">
                  <a:effectLst/>
                  <a:latin typeface="Arial Narrow"/>
                  <a:ea typeface="Calibri"/>
                  <a:cs typeface="Times New Roman"/>
                </a:rPr>
                <a:t>from state </a:t>
              </a:r>
              <a:r>
                <a:rPr lang="en-US" sz="1600" dirty="0">
                  <a:effectLst/>
                  <a:latin typeface="Arial Narrow"/>
                  <a:ea typeface="Calibri"/>
                  <a:cs typeface="Times New Roman"/>
                </a:rPr>
                <a:t>department</a:t>
              </a:r>
              <a:endParaRPr lang="en-US" sz="16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8" name="Line 23"/>
            <p:cNvCxnSpPr/>
            <p:nvPr/>
          </p:nvCxnSpPr>
          <p:spPr bwMode="auto">
            <a:xfrm>
              <a:off x="5551" y="12906"/>
              <a:ext cx="380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9" name="Line 8"/>
          <p:cNvCxnSpPr/>
          <p:nvPr/>
        </p:nvCxnSpPr>
        <p:spPr bwMode="auto">
          <a:xfrm>
            <a:off x="4197091" y="3605066"/>
            <a:ext cx="0" cy="475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Line 9"/>
          <p:cNvCxnSpPr/>
          <p:nvPr/>
        </p:nvCxnSpPr>
        <p:spPr bwMode="auto">
          <a:xfrm>
            <a:off x="7287140" y="3608226"/>
            <a:ext cx="0" cy="47276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Line 5"/>
          <p:cNvCxnSpPr/>
          <p:nvPr/>
        </p:nvCxnSpPr>
        <p:spPr bwMode="auto">
          <a:xfrm>
            <a:off x="5867400" y="1905000"/>
            <a:ext cx="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3" name="Line 5"/>
          <p:cNvCxnSpPr/>
          <p:nvPr/>
        </p:nvCxnSpPr>
        <p:spPr bwMode="auto">
          <a:xfrm>
            <a:off x="2971800" y="1905000"/>
            <a:ext cx="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" name="Line 5"/>
          <p:cNvCxnSpPr/>
          <p:nvPr/>
        </p:nvCxnSpPr>
        <p:spPr bwMode="auto">
          <a:xfrm>
            <a:off x="3733800" y="2857500"/>
            <a:ext cx="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5" name="Line 5"/>
          <p:cNvCxnSpPr/>
          <p:nvPr/>
        </p:nvCxnSpPr>
        <p:spPr bwMode="auto">
          <a:xfrm>
            <a:off x="1981200" y="2857500"/>
            <a:ext cx="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1357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600" dirty="0" smtClean="0"/>
              <a:t>Estimation of Minimum </a:t>
            </a:r>
            <a:r>
              <a:rPr lang="en-US" sz="2600" dirty="0"/>
              <a:t>Desired Price </a:t>
            </a:r>
            <a:r>
              <a:rPr lang="en-US" sz="2600" dirty="0" smtClean="0"/>
              <a:t>(MDP) of </a:t>
            </a:r>
            <a:r>
              <a:rPr lang="en-US" sz="2600" dirty="0"/>
              <a:t>electricity </a:t>
            </a:r>
            <a:r>
              <a:rPr lang="en-US" sz="2600" dirty="0" smtClean="0"/>
              <a:t>under </a:t>
            </a:r>
            <a:r>
              <a:rPr lang="en-US" sz="2600" dirty="0"/>
              <a:t>different operating conditions </a:t>
            </a:r>
            <a:r>
              <a:rPr lang="en-US" sz="2600" dirty="0" smtClean="0"/>
              <a:t>for </a:t>
            </a:r>
            <a:r>
              <a:rPr lang="en-US" sz="2600" dirty="0"/>
              <a:t>ensuring viability </a:t>
            </a:r>
            <a:r>
              <a:rPr lang="en-US" sz="2600" dirty="0" smtClean="0"/>
              <a:t>of SVO </a:t>
            </a:r>
            <a:r>
              <a:rPr lang="en-US" sz="2600" dirty="0"/>
              <a:t>systems </a:t>
            </a:r>
            <a:endParaRPr lang="en-US" sz="2600" dirty="0" smtClean="0"/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Based </a:t>
            </a:r>
            <a:r>
              <a:rPr lang="en-US" sz="2400" dirty="0"/>
              <a:t>on actual field performance data collected from a number of projects implemented under </a:t>
            </a:r>
            <a:r>
              <a:rPr lang="en-US" sz="2400" dirty="0" smtClean="0"/>
              <a:t>VESP 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/>
              <a:t>Finding MDP from </a:t>
            </a:r>
            <a:r>
              <a:rPr lang="en-US" sz="2600" dirty="0"/>
              <a:t>a consumer’s perspective and </a:t>
            </a:r>
            <a:r>
              <a:rPr lang="en-US" sz="2600" dirty="0" smtClean="0"/>
              <a:t>viability </a:t>
            </a:r>
            <a:r>
              <a:rPr lang="en-US" sz="2600" dirty="0"/>
              <a:t>gap analysis to estimate any </a:t>
            </a:r>
            <a:r>
              <a:rPr lang="en-US" sz="2600" dirty="0" smtClean="0"/>
              <a:t>gap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/>
              <a:t>Possible mechanisms to bridge the gap and suggest breakeven price under different scenarios 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/>
              <a:t>Suggests an integrated approach for ensuring long term ‘sustainable electrification’ with SVO systems as an option in the remote rural areas</a:t>
            </a:r>
          </a:p>
        </p:txBody>
      </p:sp>
    </p:spTree>
    <p:extLst>
      <p:ext uri="{BB962C8B-B14F-4D97-AF65-F5344CB8AC3E}">
        <p14:creationId xmlns="" xmlns:p14="http://schemas.microsoft.com/office/powerpoint/2010/main" val="312536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961</Words>
  <Application>Microsoft Office PowerPoint</Application>
  <PresentationFormat>On-screen Show (4:3)</PresentationFormat>
  <Paragraphs>176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Designing a Sustainable Model for Financial Viability of Decentralized Bio-fuel based Power Projects </vt:lpstr>
      <vt:lpstr>Acknowledgement</vt:lpstr>
      <vt:lpstr>Electricity Situation in India </vt:lpstr>
      <vt:lpstr>Bio fuel program in India </vt:lpstr>
      <vt:lpstr>Village Energy Security Program (VESP)</vt:lpstr>
      <vt:lpstr>Some glimpses</vt:lpstr>
      <vt:lpstr>Research Objectives</vt:lpstr>
      <vt:lpstr>Possible mode of financing</vt:lpstr>
      <vt:lpstr>Methods</vt:lpstr>
      <vt:lpstr>Input parameters</vt:lpstr>
      <vt:lpstr>MDP from a SVO system</vt:lpstr>
      <vt:lpstr>Sensitivity analysis </vt:lpstr>
      <vt:lpstr>Required Tariff</vt:lpstr>
      <vt:lpstr>Effect of Productive Load</vt:lpstr>
      <vt:lpstr>Integrated oil expeller - biogas system </vt:lpstr>
      <vt:lpstr>In 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ME </cp:lastModifiedBy>
  <cp:revision>78</cp:revision>
  <cp:lastPrinted>2011-10-06T07:32:20Z</cp:lastPrinted>
  <dcterms:created xsi:type="dcterms:W3CDTF">2011-09-04T16:29:04Z</dcterms:created>
  <dcterms:modified xsi:type="dcterms:W3CDTF">2013-07-10T14:11:05Z</dcterms:modified>
</cp:coreProperties>
</file>